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98" r:id="rId3"/>
    <p:sldId id="305" r:id="rId4"/>
    <p:sldId id="296" r:id="rId5"/>
    <p:sldId id="297" r:id="rId6"/>
    <p:sldId id="307" r:id="rId7"/>
    <p:sldId id="293" r:id="rId8"/>
    <p:sldId id="286" r:id="rId9"/>
    <p:sldId id="288" r:id="rId10"/>
    <p:sldId id="291" r:id="rId11"/>
    <p:sldId id="306" r:id="rId12"/>
    <p:sldId id="304" r:id="rId13"/>
    <p:sldId id="294" r:id="rId14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5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0E404-9A34-4BF3-9721-5558643E51DD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0FED7-369B-4A44-A1CC-BBA5E3C9BB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829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0FED7-369B-4A44-A1CC-BBA5E3C9BB8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885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D049A6-29F5-45D0-8454-3D999443AB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5D97B4E-E659-4F42-B18D-EA34376CA8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69B586-6573-4841-85F1-79A2D71B7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D9B80E-972F-4F58-974E-F05C8DEF1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57DC68-3C3F-4440-8082-8B2ED3CC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603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EB0688-73A5-4633-98D5-7937CCE78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B681958-455B-47DC-8621-7CF1BBED2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0B1150-5162-449D-8191-7C1375F68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77693D-AB90-454A-878D-F1582EDB0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E6FFE2-CDC9-417A-9D6E-72900A3CC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4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9A2E061-7FEB-4FE8-BBB1-806431DB2D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5350B7D-0252-4089-AFDA-6E6A67B84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B8EFFC-309A-453E-BE93-2ED03B85B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1B37DF-0E05-4E38-B709-0D21806F0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FAF758-B7C1-40C7-B567-415A6EF86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750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76C3C9-1549-4256-A213-87DA9A285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164485-CE99-4CF0-8A92-A57D84175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735B4C-3BC6-4F28-A09F-BFEF2FBB1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9C1C40-EC46-42DC-B9AE-FBC3D1470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36B811-7918-40A6-A66C-F9A6F359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237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3C12CA-6564-499F-B821-2348EE4C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D3272BF-2B57-4C4D-B3C9-1031FE4AB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4F1FBB7-0EBC-4FC2-A864-8E883A3D7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FC78DE-1658-49DF-8634-2477C9D93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F994FA-AE02-49B7-AC70-749D606E5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793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3A7E24-342D-4798-A148-89C430225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98E62D-4295-4044-9E55-C33CCED693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C2B5870-8FDE-44B5-B451-5B8820BEE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F7274F4-6871-4135-A4AC-CBB537DBE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8DDEB03-EECF-4F27-B461-6B3ACBA7E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C5E1797-E74E-4993-8A41-22EE0618D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8274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EFC67B-7307-4AA6-8032-2C70002AB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D5C85A-F9BF-4098-A422-5B29B8DF5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481194A-D74A-4E0B-BBD8-432354AA2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4D67E33-EC6C-4842-A196-A3AB1C386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7528D1C-C56E-4CA5-B260-0532E66F01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5107F11-A400-415E-AA61-10971704F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BFA1C9C-9DCE-4095-A30D-5C694F42F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704B225-25C5-49F6-A362-D19111A38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324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FF7185-CDBA-49DD-9766-421045FF7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7571436-8789-4FE9-9FE5-93417AB7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794C3AE-319B-4479-ABDE-BDBE5C563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7BFD58F-DDBB-4893-9D23-30AC39A2E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2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B288996-4C2E-4FD0-B6CB-9F163FC05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E5EEAE6-AA4D-4F4E-B2A1-BA6E83A78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D647B1F-6D9E-4E97-A44E-24616D46B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197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F33866-250A-42F8-AF16-3A4731148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A3945-5DF3-4954-B0B3-55CA5DFA5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9D125E-7CD8-481C-83FF-6F38CC348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251D01-80C7-4123-B68D-DEBB5927C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E28E955-ACE1-477B-9015-66845AFE3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2E5EDB-3660-445F-A754-A7C5C16C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2089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B03AFF-D1C4-41AA-99AD-92D60A325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92D807D-9522-425C-BAF6-DD7C08B56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96914A-9E67-456D-92FA-7C31408D5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F5586D-8DC0-48EF-B3C8-11EC643C3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8A2978-640E-44E1-A036-95514FE65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E8F3E06-0131-4D32-928C-0072D7A5A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49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32011C6-CA66-4A1A-833F-7EDBD717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979089-F530-4719-813D-2EA48861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27EBAE-7E89-49EE-A79C-DAC6940B4A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40677-46A5-468F-9559-60A2FC217BD9}" type="datetimeFigureOut">
              <a:rPr lang="it-IT" smtClean="0"/>
              <a:t>09/02/2022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BEA5FD-7058-483A-8BB9-C7BDDA2F99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04E027-2FA8-480E-9CDB-63CFE2212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A206B-9ACD-4FC6-87BB-980616BDCF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52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9F9E0A1-C3B3-4BAE-AFA7-5970A49D2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0442" y="857251"/>
            <a:ext cx="5165558" cy="2800349"/>
          </a:xfrm>
        </p:spPr>
        <p:txBody>
          <a:bodyPr anchor="b">
            <a:normAutofit/>
          </a:bodyPr>
          <a:lstStyle/>
          <a:p>
            <a:pPr algn="l"/>
            <a:r>
              <a:rPr lang="it-IT" sz="4400" dirty="0">
                <a:solidFill>
                  <a:srgbClr val="FFFFFF"/>
                </a:solidFill>
              </a:rPr>
              <a:t>DECRETO-LEGGE n. 5 </a:t>
            </a:r>
            <a:br>
              <a:rPr lang="it-IT" sz="4400" dirty="0">
                <a:solidFill>
                  <a:srgbClr val="FFFFFF"/>
                </a:solidFill>
              </a:rPr>
            </a:br>
            <a:r>
              <a:rPr lang="it-IT" sz="3600" dirty="0">
                <a:solidFill>
                  <a:srgbClr val="FFFFFF"/>
                </a:solidFill>
              </a:rPr>
              <a:t>del 4 febbraio 2022 </a:t>
            </a:r>
            <a:endParaRPr lang="it-IT" sz="4400" dirty="0">
              <a:solidFill>
                <a:srgbClr val="FFFFFF"/>
              </a:solidFill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7B72876-2B49-4708-9038-FD543DBAFC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674204" cy="1244483"/>
          </a:xfrm>
        </p:spPr>
        <p:txBody>
          <a:bodyPr anchor="t">
            <a:normAutofit/>
          </a:bodyPr>
          <a:lstStyle/>
          <a:p>
            <a:pPr algn="l"/>
            <a:r>
              <a:rPr lang="it-IT" b="1" kern="18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 nuove regole per la gestione casi Covid a scuola dal 5 febbraio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lemento grafico 6" descr="Bambini contorno">
            <a:extLst>
              <a:ext uri="{FF2B5EF4-FFF2-40B4-BE49-F238E27FC236}">
                <a16:creationId xmlns:a16="http://schemas.microsoft.com/office/drawing/2014/main" id="{7D962BD9-03B0-4AA6-A7EF-430FA68A9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1874" y="2108877"/>
            <a:ext cx="2654533" cy="265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38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2060F858-D3A5-487C-8C09-3CF7E6CCA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841878"/>
              </p:ext>
            </p:extLst>
          </p:nvPr>
        </p:nvGraphicFramePr>
        <p:xfrm>
          <a:off x="0" y="665281"/>
          <a:ext cx="12192000" cy="63093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897297">
                  <a:extLst>
                    <a:ext uri="{9D8B030D-6E8A-4147-A177-3AD203B41FA5}">
                      <a16:colId xmlns:a16="http://schemas.microsoft.com/office/drawing/2014/main" val="6257722"/>
                    </a:ext>
                  </a:extLst>
                </a:gridCol>
                <a:gridCol w="4128759">
                  <a:extLst>
                    <a:ext uri="{9D8B030D-6E8A-4147-A177-3AD203B41FA5}">
                      <a16:colId xmlns:a16="http://schemas.microsoft.com/office/drawing/2014/main" val="989449467"/>
                    </a:ext>
                  </a:extLst>
                </a:gridCol>
                <a:gridCol w="4165944">
                  <a:extLst>
                    <a:ext uri="{9D8B030D-6E8A-4147-A177-3AD203B41FA5}">
                      <a16:colId xmlns:a16="http://schemas.microsoft.com/office/drawing/2014/main" val="547579486"/>
                    </a:ext>
                  </a:extLst>
                </a:gridCol>
              </a:tblGrid>
              <a:tr h="805585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Provvedimenti a seconda delle diverse situazioni previste da 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dirty="0"/>
                        <a:t>DECRETO-LEGGE 4 febbraio 2022 , n. 5 </a:t>
                      </a:r>
                      <a:r>
                        <a:rPr lang="it-IT" sz="2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it-IT" sz="18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263076"/>
                  </a:ext>
                </a:extLst>
              </a:tr>
              <a:tr h="8950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Alunni/e</a:t>
                      </a:r>
                      <a:endParaRPr lang="it-IT" sz="11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presenti nella classe fino a 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18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 caso positivo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Alunni/e</a:t>
                      </a:r>
                      <a:endParaRPr lang="it-IT" sz="11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presenti nella classe fino a 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18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 o più casi positivi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38016818"/>
                  </a:ext>
                </a:extLst>
              </a:tr>
              <a:tr h="3311848">
                <a:tc row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it-IT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cap="all" baseline="0" dirty="0"/>
                        <a:t>Didattica in presenza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u="sng" dirty="0"/>
                        <a:t>AUTOSORVEGLIANZA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it-IT" sz="1800" b="1" u="sng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it-IT" sz="1600" b="1" u="sng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0" dirty="0"/>
                        <a:t>e mascherine FFP2 fino al 10° giorno successivo alla data dell’ultimo contatto con l’ultimo soggetto confermato positivo.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it-IT" sz="1800" dirty="0"/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it-IT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it-IT" sz="2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it-IT" sz="18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800" b="1" dirty="0"/>
                        <a:t>PER I VACCINATI , etc.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800" b="1" dirty="0"/>
                        <a:t>DIDATTICA IN PRESENZA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800" b="1" u="sng" dirty="0"/>
                        <a:t>AUTOSORVEGLIANZA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it-IT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0" dirty="0"/>
                        <a:t>e mascherine FFP2 fino al 10° giorno successivo alla data dell’ultimo contatto con l’ultimo soggetto confermato positivo.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it-IT" sz="1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</a:rPr>
                        <a:t>Verifica quotidiana tramite l’app «Verifica </a:t>
                      </a:r>
                      <a:r>
                        <a:rPr lang="it-IT" sz="1800" dirty="0"/>
                        <a:t>C-19» per i 5 giorni successivi alla conoscenza dell’ultimo caso.</a:t>
                      </a:r>
                      <a:endParaRPr lang="it-IT" sz="1800" b="1" u="sng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it-IT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 I NON VACCINATI, etc.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i="0" cap="all" baseline="0" dirty="0">
                          <a:solidFill>
                            <a:schemeClr val="tx1"/>
                          </a:solidFill>
                        </a:rPr>
                        <a:t>Didattica digitale integrata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u="sng" cap="all" baseline="0" dirty="0"/>
                        <a:t>QUARANTENA PRECAUZIONALE </a:t>
                      </a:r>
                      <a:endParaRPr lang="it-IT" sz="1800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u="sng" dirty="0"/>
                        <a:t>per 5 giorni</a:t>
                      </a:r>
                      <a:r>
                        <a:rPr lang="it-IT" sz="1800" b="0" dirty="0"/>
                        <a:t>.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0" dirty="0"/>
                        <a:t>Per i 5 giorni successivi al rientro, obbligo di indossare mascherine FFP2 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335744"/>
                  </a:ext>
                </a:extLst>
              </a:tr>
              <a:tr h="116124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it-IT" sz="2000" b="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rgbClr val="FF0000"/>
                          </a:solidFill>
                        </a:rPr>
                        <a:t>RIAMMISSIONE IN CLASSE</a:t>
                      </a:r>
                    </a:p>
                    <a:p>
                      <a:pPr algn="ctr"/>
                      <a:r>
                        <a:rPr lang="it-IT" sz="1800" b="0" dirty="0"/>
                        <a:t>Riammissione mediante esibizione dell’esito negativo del test antigenico o molecolare effettuato anche presso centri privati abilitati.</a:t>
                      </a:r>
                      <a:r>
                        <a:rPr lang="it-IT" sz="1800" dirty="0"/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it-IT" sz="1800" b="1" dirty="0"/>
                        <a:t>Senza certificazione medica</a:t>
                      </a:r>
                      <a:r>
                        <a:rPr lang="it-IT" sz="1800" b="0" dirty="0"/>
                        <a:t>.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it-IT" sz="20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751181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B3944FE1-37B9-48F7-AA27-73196D6D5212}"/>
              </a:ext>
            </a:extLst>
          </p:cNvPr>
          <p:cNvSpPr txBox="1"/>
          <p:nvPr/>
        </p:nvSpPr>
        <p:spPr>
          <a:xfrm>
            <a:off x="0" y="18950"/>
            <a:ext cx="12192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latin typeface="+mj-lt"/>
              </a:rPr>
              <a:t>SECONDARIA 1° e 2° caso ALUNNI/E+ 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268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322957-31DB-45AA-B240-F03330B5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52"/>
            <a:ext cx="121920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CIDFont+F5"/>
              </a:rPr>
              <a:t>M</a:t>
            </a:r>
            <a:r>
              <a:rPr lang="it-IT" sz="2800" b="1" i="0" u="none" strike="noStrike" baseline="0" dirty="0">
                <a:solidFill>
                  <a:srgbClr val="FF0000"/>
                </a:solidFill>
                <a:latin typeface="CIDFont+F5"/>
              </a:rPr>
              <a:t>isure per alunni con disabilità e bisogni educativi speciali nelle classi in </a:t>
            </a:r>
            <a:r>
              <a:rPr lang="it-IT" sz="2800" b="1" i="0" u="none" strike="noStrike" baseline="0" dirty="0" err="1">
                <a:solidFill>
                  <a:srgbClr val="FF0000"/>
                </a:solidFill>
                <a:latin typeface="CIDFont+F5"/>
              </a:rPr>
              <a:t>dad</a:t>
            </a:r>
            <a:r>
              <a:rPr lang="it-IT" sz="2800" b="1" i="0" u="none" strike="noStrike" baseline="0" dirty="0">
                <a:solidFill>
                  <a:srgbClr val="FF0000"/>
                </a:solidFill>
                <a:latin typeface="CIDFont+F5"/>
              </a:rPr>
              <a:t>/</a:t>
            </a:r>
            <a:r>
              <a:rPr lang="it-IT" sz="2800" b="1" i="0" u="none" strike="noStrike" baseline="0" dirty="0" err="1">
                <a:solidFill>
                  <a:srgbClr val="FF0000"/>
                </a:solidFill>
                <a:latin typeface="CIDFont+F5"/>
              </a:rPr>
              <a:t>ddi</a:t>
            </a:r>
            <a:br>
              <a:rPr lang="it-IT" sz="2800" b="1" i="0" u="none" strike="noStrike" baseline="0" dirty="0">
                <a:solidFill>
                  <a:srgbClr val="FF0000"/>
                </a:solidFill>
                <a:latin typeface="CIDFont+F5"/>
              </a:rPr>
            </a:br>
            <a:r>
              <a:rPr lang="it-IT" sz="2800" b="1" i="0" u="none" strike="noStrike" baseline="0" dirty="0">
                <a:solidFill>
                  <a:srgbClr val="FF0000"/>
                </a:solidFill>
                <a:latin typeface="CIDFont+F5"/>
              </a:rPr>
              <a:t>circ. congiunta M.I. – M. S. n.71 del 21 gennaio 2022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1836BB-3750-4AE1-AA3B-86110EB38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130" y="1425939"/>
            <a:ext cx="11697195" cy="5319243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endParaRPr lang="it-IT" sz="2000" b="0" i="0" u="none" strike="noStrike" baseline="0" dirty="0">
              <a:latin typeface="CIDFont+F4"/>
            </a:endParaRPr>
          </a:p>
          <a:p>
            <a:pPr marL="0" indent="0" algn="just">
              <a:buNone/>
            </a:pPr>
            <a:r>
              <a:rPr lang="it-IT" sz="2000" b="0" i="0" u="none" strike="noStrike" baseline="0" dirty="0">
                <a:latin typeface="CIDFont+F4"/>
              </a:rPr>
              <a:t>A tutela della piena inclusione e dell’integrazione scolastica degli alunni con disabilità, le Istituzioni Scolastiche prevedono specifiche azioni a vantaggio degli alunni con disabilità e con bisogni educativi speciali (BES) tenuto conto del DPCM del 2 marzo 2021, che introduce la </a:t>
            </a:r>
            <a:r>
              <a:rPr lang="it-IT" sz="2000" b="1" i="0" strike="noStrike" baseline="0" dirty="0">
                <a:latin typeface="CIDFont+F4"/>
              </a:rPr>
              <a:t>possibilità di svolgere l’attività didattica in presenza, per talune circostanze valutate caso per caso</a:t>
            </a:r>
            <a:r>
              <a:rPr lang="it-IT" sz="2000" dirty="0">
                <a:latin typeface="CIDFont+F4"/>
              </a:rPr>
              <a:t>,</a:t>
            </a:r>
            <a:r>
              <a:rPr lang="it-IT" sz="2000" b="0" i="0" u="none" strike="noStrike" baseline="0" dirty="0">
                <a:latin typeface="CIDFont+F4"/>
              </a:rPr>
              <a:t> assicurando comunque il collegamento telematico con gli alunni della classe che si avvalgono della didattica digitale integrata:</a:t>
            </a:r>
          </a:p>
          <a:p>
            <a:pPr marL="0" indent="0" algn="just">
              <a:buNone/>
            </a:pPr>
            <a:endParaRPr lang="it-IT" sz="2000" b="0" i="0" u="none" strike="noStrike" baseline="0" dirty="0">
              <a:latin typeface="CIDFont+F4"/>
            </a:endParaRPr>
          </a:p>
          <a:p>
            <a:pPr algn="just"/>
            <a:r>
              <a:rPr lang="it-IT" sz="2000" b="0" i="0" u="none" strike="noStrike" baseline="0" dirty="0">
                <a:latin typeface="CIDFont+F4"/>
              </a:rPr>
              <a:t>la frequenza in presenza può avvenire previo ottenimento del consenso dei genitori degli alunni di cui all’oggetto;</a:t>
            </a:r>
          </a:p>
          <a:p>
            <a:pPr algn="just"/>
            <a:endParaRPr lang="it-IT" sz="2000" b="0" i="0" u="none" strike="noStrike" baseline="0" dirty="0">
              <a:latin typeface="CIDFont+F4"/>
            </a:endParaRPr>
          </a:p>
          <a:p>
            <a:pPr algn="just"/>
            <a:r>
              <a:rPr lang="it-IT" sz="2000" b="0" i="0" u="none" strike="noStrike" baseline="0" dirty="0">
                <a:latin typeface="CIDFont+F4"/>
              </a:rPr>
              <a:t>resta fermo, in ogni caso, il divieto di accedere o permanere nei locali scolastici ai soggetti affetti da SARS-CoV-2, o comunque a coloro che manifestino sintomatologia respiratoria o nei quali la temperatura corporea risulti superiore a 37,5°;</a:t>
            </a:r>
          </a:p>
          <a:p>
            <a:pPr algn="just"/>
            <a:endParaRPr lang="it-IT" sz="2000" b="0" i="0" u="none" strike="noStrike" baseline="0" dirty="0">
              <a:latin typeface="CIDFont+F4"/>
            </a:endParaRPr>
          </a:p>
          <a:p>
            <a:pPr algn="just"/>
            <a:r>
              <a:rPr lang="it-IT" sz="2000" b="0" i="0" u="none" strike="noStrike" baseline="0" dirty="0">
                <a:latin typeface="CIDFont+F4"/>
              </a:rPr>
              <a:t>per il personale scolastico e gli alunni, laddove non vi sia una specifica esenzione al riguardo, è obbligatorio l'uso di dispositivi di protezione delle vie respiratorie di tipo FFP2 e l’adozione di misure igieniche ; lo svolgimento della didattica in presenza e la consumazione dei pasti a scuola deve avvenire in condizioni tali da assicurare un adeguato distanziamento interpersonale.</a:t>
            </a:r>
          </a:p>
          <a:p>
            <a:pPr algn="l"/>
            <a:endParaRPr lang="it-IT" sz="2000" b="0" i="0" u="none" strike="noStrike" baseline="0" dirty="0">
              <a:latin typeface="CIDFont+F4"/>
            </a:endParaRPr>
          </a:p>
          <a:p>
            <a:pPr lvl="1"/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93877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2AC108-1B44-4D16-B80E-010E3ECE3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935"/>
            <a:ext cx="12192000" cy="792466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it-IT" dirty="0"/>
              <a:t>Conteggio casi</a:t>
            </a:r>
            <a:endParaRPr lang="it-IT" sz="1600" dirty="0">
              <a:highlight>
                <a:srgbClr val="FFFF00"/>
              </a:highlight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9422EE-3835-4F0E-8D9C-F99A1545C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07401"/>
            <a:ext cx="12192000" cy="10861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dirty="0"/>
              <a:t>Non riguarda il personale educativo e scolastico, ma solo gli studenti </a:t>
            </a:r>
          </a:p>
          <a:p>
            <a:pPr marL="0" indent="0" algn="ctr">
              <a:buNone/>
            </a:pPr>
            <a:r>
              <a:rPr lang="it-IT" sz="2400" dirty="0"/>
              <a:t>(vedi Vademecum del 05.02.2022)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F555B1C-7F98-4CBF-8C6E-AB0BCD2739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34" b="4262"/>
          <a:stretch/>
        </p:blipFill>
        <p:spPr>
          <a:xfrm>
            <a:off x="2843132" y="1591429"/>
            <a:ext cx="6339779" cy="525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83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11A8183-B887-4ACA-8DC2-180B9D503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423" y="643467"/>
            <a:ext cx="6899153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7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A4993D5-05C3-4F26-BE40-F569E5A00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600" b="1" dirty="0">
                <a:solidFill>
                  <a:srgbClr val="FFFFFF"/>
                </a:solidFill>
              </a:rPr>
              <a:t>Novità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B0D74A-0673-4B76-8135-1B2BACE32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83" y="2276475"/>
            <a:ext cx="11542815" cy="390048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ð"/>
            </a:pPr>
            <a:r>
              <a:rPr lang="it-IT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sistema di regole previsto dalla normativa precedente è </a:t>
            </a:r>
            <a:r>
              <a:rPr lang="it-IT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abrogato</a:t>
            </a:r>
            <a:r>
              <a:rPr lang="it-IT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integralmente sostituito dalla nuova normativa (art. 6 comma 6 del D.L. n. 5/2022). </a:t>
            </a:r>
          </a:p>
          <a:p>
            <a:pPr marL="0" indent="0" algn="just">
              <a:buNone/>
            </a:pPr>
            <a:endParaRPr lang="it-IT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ð"/>
            </a:pPr>
            <a:r>
              <a:rPr lang="it-IT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misure già disposte prima della data del 5 febbraio vanno ridefinite ed adeguate secondo quanto previsto dalla nuova disciplina.</a:t>
            </a:r>
            <a:endParaRPr lang="it-IT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ovvero, le disposizioni assunte dalla scuola a seguito di casi di positività accertati in ambito scolastico, che continuano ad avere effetti dopo il 5 febbraio 2022, devono essere modificate alla luce della nuova normativa introdotta con il decreto-legge 4 febbraio 2022, n. 5</a:t>
            </a:r>
            <a:r>
              <a:rPr lang="it-IT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54957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5CD6AA9-BAE6-4174-B4E5-2639EDBCDCB5}"/>
              </a:ext>
            </a:extLst>
          </p:cNvPr>
          <p:cNvSpPr txBox="1">
            <a:spLocks/>
          </p:cNvSpPr>
          <p:nvPr/>
        </p:nvSpPr>
        <p:spPr>
          <a:xfrm>
            <a:off x="8649" y="1"/>
            <a:ext cx="12192000" cy="12968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/>
              <a:t>Tipologia tamponi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383F37B4-EE9E-4F66-A57E-DC92831F0AF9}"/>
              </a:ext>
            </a:extLst>
          </p:cNvPr>
          <p:cNvSpPr txBox="1">
            <a:spLocks/>
          </p:cNvSpPr>
          <p:nvPr/>
        </p:nvSpPr>
        <p:spPr>
          <a:xfrm>
            <a:off x="486891" y="2561336"/>
            <a:ext cx="11150929" cy="3129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/>
              <a:t>Test antigenico</a:t>
            </a:r>
          </a:p>
          <a:p>
            <a:r>
              <a:rPr lang="it-IT" sz="3200" dirty="0"/>
              <a:t>Test molecolare</a:t>
            </a:r>
          </a:p>
          <a:p>
            <a:pPr algn="just"/>
            <a:r>
              <a:rPr lang="it-IT" sz="3200" b="1" dirty="0">
                <a:solidFill>
                  <a:srgbClr val="FF0000"/>
                </a:solidFill>
              </a:rPr>
              <a:t>Test antigenico autosomministrato </a:t>
            </a:r>
            <a:r>
              <a:rPr lang="it-IT" sz="3200" dirty="0"/>
              <a:t>solo per Sistema Integrato di educazione e istruzione e Primaria con autocertificazione del risultato (art.6 c. 1 </a:t>
            </a:r>
            <a:r>
              <a:rPr lang="it-IT" sz="3200" dirty="0" err="1"/>
              <a:t>D.Lgs</a:t>
            </a:r>
            <a:r>
              <a:rPr lang="it-IT" sz="3200" dirty="0"/>
              <a:t> n. 5 del 05.02.2022) per bambini/e –alunni/e in autosorveglianza.</a:t>
            </a:r>
          </a:p>
        </p:txBody>
      </p:sp>
    </p:spTree>
    <p:extLst>
      <p:ext uri="{BB962C8B-B14F-4D97-AF65-F5344CB8AC3E}">
        <p14:creationId xmlns:p14="http://schemas.microsoft.com/office/powerpoint/2010/main" val="414334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0853B3E-4E35-4061-9531-FE1278185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471951" cy="1179590"/>
          </a:xfrm>
        </p:spPr>
        <p:txBody>
          <a:bodyPr>
            <a:normAutofit/>
          </a:bodyPr>
          <a:lstStyle/>
          <a:p>
            <a:pPr algn="ctr"/>
            <a:r>
              <a:rPr lang="it-IT" sz="4600" b="1" dirty="0" err="1">
                <a:solidFill>
                  <a:srgbClr val="FFFFFF"/>
                </a:solidFill>
              </a:rPr>
              <a:t>Autosorveglianza</a:t>
            </a:r>
            <a:br>
              <a:rPr lang="it-IT" sz="2700" b="1" dirty="0">
                <a:solidFill>
                  <a:srgbClr val="FFFFFF"/>
                </a:solidFill>
              </a:rPr>
            </a:br>
            <a:r>
              <a:rPr lang="it-IT" sz="2700" b="1" dirty="0">
                <a:solidFill>
                  <a:srgbClr val="FFFFFF"/>
                </a:solidFill>
              </a:rPr>
              <a:t>Vademecum ministeriale del 05.02.22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BFD568-D693-4DDE-B5CD-5A3A558D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9" y="2276476"/>
            <a:ext cx="11393322" cy="448830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È prevista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solo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per gli alunni che :</a:t>
            </a: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abbiano completato il ciclo vaccinale primario da meno di 120 giorni, </a:t>
            </a:r>
          </a:p>
          <a:p>
            <a:pPr lvl="2" algn="just">
              <a:buFont typeface="Wingdings" panose="05000000000000000000" pitchFamily="2" charset="2"/>
              <a:buChar char="Ø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siano guariti da meno di 120 giorni, </a:t>
            </a:r>
          </a:p>
          <a:p>
            <a:pPr lvl="2" algn="just">
              <a:buFont typeface="Wingdings" panose="05000000000000000000" pitchFamily="2" charset="2"/>
              <a:buChar char="Ø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siano guariti dopo aver completato il ciclo vaccinale primario, </a:t>
            </a:r>
          </a:p>
          <a:p>
            <a:pPr lvl="2" algn="just">
              <a:buFont typeface="Wingdings" panose="05000000000000000000" pitchFamily="2" charset="2"/>
              <a:buChar char="Ø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abbiano effettuato la dose di richiamo</a:t>
            </a:r>
          </a:p>
          <a:p>
            <a:pPr lvl="2" algn="just">
              <a:buFont typeface="Wingdings" panose="05000000000000000000" pitchFamily="2" charset="2"/>
              <a:buChar char="ð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La misura sanitaria comporta l’obbligo di indossare mascherine FFP2 fino al 10° giorno successivo alla data dell’ultimo contatto stretto con soggetti confermati positivi. </a:t>
            </a:r>
          </a:p>
          <a:p>
            <a:pPr marL="0" indent="0" algn="just">
              <a:buNone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Sono esentati i bambini al di sotto dei 6 anni.</a:t>
            </a:r>
          </a:p>
          <a:p>
            <a:pPr marL="0" indent="0" algn="just">
              <a:buNone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In caso di sintomi (sia alla comparsa che in caso di persistenza al 5° giorno successivo alla data dell’ultimo contatto) occorre effettuare un test antigenico rapido o molecolare.</a:t>
            </a:r>
          </a:p>
        </p:txBody>
      </p:sp>
    </p:spTree>
    <p:extLst>
      <p:ext uri="{BB962C8B-B14F-4D97-AF65-F5344CB8AC3E}">
        <p14:creationId xmlns:p14="http://schemas.microsoft.com/office/powerpoint/2010/main" val="1009832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0853B3E-4E35-4061-9531-FE1278185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308759"/>
            <a:ext cx="11774905" cy="134191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600" b="1" dirty="0">
                <a:solidFill>
                  <a:srgbClr val="FFFFFF"/>
                </a:solidFill>
              </a:rPr>
              <a:t>Quarantena precauzionale</a:t>
            </a:r>
            <a:br>
              <a:rPr lang="it-IT" sz="4600" b="1" dirty="0">
                <a:solidFill>
                  <a:srgbClr val="FFFFFF"/>
                </a:solidFill>
              </a:rPr>
            </a:br>
            <a:r>
              <a:rPr lang="it-IT" sz="4600" b="1" dirty="0">
                <a:solidFill>
                  <a:srgbClr val="FFFFFF"/>
                </a:solidFill>
              </a:rPr>
              <a:t>passa da 10 a 5 gg</a:t>
            </a:r>
            <a:br>
              <a:rPr lang="it-IT" sz="4600" b="1" dirty="0">
                <a:solidFill>
                  <a:srgbClr val="FFFFFF"/>
                </a:solidFill>
              </a:rPr>
            </a:br>
            <a:r>
              <a:rPr lang="it-IT" sz="2700" b="1" dirty="0">
                <a:solidFill>
                  <a:srgbClr val="FFFFFF"/>
                </a:solidFill>
              </a:rPr>
              <a:t>vademecum ministeriale del 05.02.2022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BFD568-D693-4DDE-B5CD-5A3A558D5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95" y="2055813"/>
            <a:ext cx="11486147" cy="458561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È prevista per gli alunni:</a:t>
            </a:r>
          </a:p>
          <a:p>
            <a:pPr marL="0" indent="0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non vaccinati;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che non abbiano completato il ciclo vaccinale primario (che abbiano ricevuto </a:t>
            </a:r>
            <a:r>
              <a:rPr lang="it-IT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1 sola dose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di vaccino);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che abbiano completato il ciclo vaccinale da </a:t>
            </a:r>
            <a:r>
              <a:rPr lang="it-IT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meno di 14 giorni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che abbiano completato il ciclo vaccinale primario da </a:t>
            </a:r>
            <a:r>
              <a:rPr lang="it-IT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più di 120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giorni senza aver ricevuto la dose di richiamo;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che siano guariti da più di 120 giorni.</a:t>
            </a:r>
          </a:p>
          <a:p>
            <a:pPr marL="0" indent="0" algn="just">
              <a:buNone/>
            </a:pPr>
            <a:r>
              <a:rPr lang="it-IT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La quarantena precauzionale di 5 giorni cessa con esito negativo di un test antigenico rapido o molecolare. </a:t>
            </a:r>
          </a:p>
          <a:p>
            <a:pPr marL="0" indent="0" algn="just">
              <a:buNone/>
            </a:pPr>
            <a:r>
              <a:rPr lang="it-IT" sz="2600" dirty="0">
                <a:latin typeface="Calibri" panose="020F0502020204030204" pitchFamily="34" charset="0"/>
                <a:cs typeface="Calibri" panose="020F0502020204030204" pitchFamily="34" charset="0"/>
              </a:rPr>
              <a:t>Al rientro in classe obbligo di indossare mascherine FFP2 per i successivi 5 giorni. </a:t>
            </a:r>
          </a:p>
        </p:txBody>
      </p:sp>
    </p:spTree>
    <p:extLst>
      <p:ext uri="{BB962C8B-B14F-4D97-AF65-F5344CB8AC3E}">
        <p14:creationId xmlns:p14="http://schemas.microsoft.com/office/powerpoint/2010/main" val="821907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62AAEF8-3CA3-4239-9714-85750CF6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600" b="1" dirty="0">
                <a:solidFill>
                  <a:srgbClr val="FFFFFF"/>
                </a:solidFill>
              </a:rPr>
              <a:t>Misure per la presenza/Riammissione in classe</a:t>
            </a:r>
            <a:br>
              <a:rPr lang="it-IT" sz="4600" b="1" dirty="0">
                <a:solidFill>
                  <a:srgbClr val="FFFFFF"/>
                </a:solidFill>
              </a:rPr>
            </a:br>
            <a:r>
              <a:rPr lang="it-IT" sz="3100" b="1" dirty="0"/>
              <a:t>dei soggetti in regime di </a:t>
            </a:r>
            <a:r>
              <a:rPr lang="it-IT" sz="3100" b="1" u="sng" dirty="0">
                <a:latin typeface="+mn-lt"/>
              </a:rPr>
              <a:t>quarantena precauzionale </a:t>
            </a:r>
            <a:br>
              <a:rPr lang="it-IT" sz="4600" b="1" dirty="0">
                <a:solidFill>
                  <a:srgbClr val="FFFFFF"/>
                </a:solidFill>
              </a:rPr>
            </a:br>
            <a:endParaRPr lang="it-IT" sz="3100" b="1" dirty="0">
              <a:solidFill>
                <a:srgbClr val="FFFFFF"/>
              </a:solidFill>
              <a:highlight>
                <a:srgbClr val="FFFF00"/>
              </a:highlight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C20C8D-2FDC-4FEE-B597-5498A4CE7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031" y="2193591"/>
            <a:ext cx="11405937" cy="429928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La riammissione in classe dei soggetti</a:t>
            </a:r>
            <a:r>
              <a:rPr lang="it-IT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in regime di quarantena precauzionale è </a:t>
            </a: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subordinata alla sola dimostrazione di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ð"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avere effettuato un test antigenico rapido o molecolare con </a:t>
            </a:r>
            <a:r>
              <a:rPr lang="it-IT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esito negativo</a:t>
            </a: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, anche in centri privati a ciò abilitati;</a:t>
            </a:r>
          </a:p>
          <a:p>
            <a:pPr lvl="1" algn="just">
              <a:buFont typeface="Wingdings" panose="05000000000000000000" pitchFamily="2" charset="2"/>
              <a:buChar char="ð"/>
            </a:pPr>
            <a:r>
              <a:rPr lang="it-IT" sz="2200" b="1" dirty="0">
                <a:latin typeface="Calibri" panose="020F0502020204030204" pitchFamily="34" charset="0"/>
                <a:cs typeface="Calibri" panose="020F0502020204030204" pitchFamily="34" charset="0"/>
              </a:rPr>
              <a:t>non è necessaria la certificazione medica per il rientro.</a:t>
            </a:r>
          </a:p>
          <a:p>
            <a:pPr marL="457200" lvl="1" indent="0" algn="just">
              <a:buNone/>
            </a:pP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 algn="just">
              <a:buNone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Per la presenza in classe:</a:t>
            </a:r>
          </a:p>
          <a:p>
            <a:pPr lvl="1" algn="just">
              <a:buFont typeface="Wingdings" panose="05000000000000000000" pitchFamily="2" charset="2"/>
              <a:buChar char="ð"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Verifica con app mobile</a:t>
            </a:r>
            <a:r>
              <a:rPr lang="it-IT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 adeguata a tale finalità</a:t>
            </a:r>
          </a:p>
          <a:p>
            <a:pPr marL="457200" lvl="1" indent="0" algn="just">
              <a:buNone/>
            </a:pP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 algn="just">
              <a:buNone/>
            </a:pPr>
            <a:r>
              <a:rPr lang="it-IT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L’app «Verifica C-19» mediante lettura di un QR code verifica quotidianamente, al momento dell’ingresso a scuola, il possesso della condizione sanitaria che consente la didattica in presenza. </a:t>
            </a:r>
          </a:p>
          <a:p>
            <a:pPr marL="457200" lvl="1" indent="0" algn="just">
              <a:buNone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In alternativa, verifica tramite attestazione cartacea. </a:t>
            </a:r>
          </a:p>
          <a:p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955059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62AAEF8-3CA3-4239-9714-85750CF6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600" b="1" dirty="0">
                <a:solidFill>
                  <a:srgbClr val="FFFFFF"/>
                </a:solidFill>
              </a:rPr>
              <a:t>Misure per la presenza/Riammissione in classe </a:t>
            </a:r>
            <a:br>
              <a:rPr lang="it-IT" sz="4600" b="1" dirty="0">
                <a:solidFill>
                  <a:srgbClr val="FFFFFF"/>
                </a:solidFill>
              </a:rPr>
            </a:br>
            <a:r>
              <a:rPr lang="it-IT" sz="3100" b="1" dirty="0"/>
              <a:t>dei</a:t>
            </a:r>
            <a:r>
              <a:rPr lang="it-IT" sz="3100" b="1" dirty="0">
                <a:solidFill>
                  <a:srgbClr val="FFFFFF"/>
                </a:solidFill>
              </a:rPr>
              <a:t> </a:t>
            </a:r>
            <a:r>
              <a:rPr lang="it-IT" sz="3100" dirty="0">
                <a:latin typeface="Calibri" panose="020F0502020204030204" pitchFamily="34" charset="0"/>
                <a:cs typeface="Calibri" panose="020F0502020204030204" pitchFamily="34" charset="0"/>
              </a:rPr>
              <a:t>soggetti</a:t>
            </a:r>
            <a:r>
              <a:rPr lang="it-IT" sz="3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3100" b="1" u="sng" dirty="0">
                <a:latin typeface="Calibri" panose="020F0502020204030204" pitchFamily="34" charset="0"/>
                <a:cs typeface="Calibri" panose="020F0502020204030204" pitchFamily="34" charset="0"/>
              </a:rPr>
              <a:t>risultati positivi al COVID-19</a:t>
            </a:r>
            <a:r>
              <a:rPr lang="it-IT" sz="3100" b="1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C20C8D-2FDC-4FEE-B597-5498A4CE7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031" y="2193591"/>
            <a:ext cx="11405937" cy="42992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La riammissione in classe dei soggetti</a:t>
            </a:r>
            <a:r>
              <a:rPr lang="it-IT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risultati positivi al COVID-19 </a:t>
            </a: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è subordinata alla sola dimostrazione di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ð"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avere effettuato un test antigenico rapido o molecolare con </a:t>
            </a:r>
            <a:r>
              <a:rPr lang="it-IT" sz="2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esito negativo</a:t>
            </a: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, anche in centri privati a ciò abilitati;</a:t>
            </a:r>
          </a:p>
          <a:p>
            <a:pPr lvl="1" algn="just">
              <a:buFont typeface="Wingdings" panose="05000000000000000000" pitchFamily="2" charset="2"/>
              <a:buChar char="ð"/>
            </a:pPr>
            <a:r>
              <a:rPr lang="it-IT" sz="2200" b="1" dirty="0">
                <a:latin typeface="Calibri" panose="020F0502020204030204" pitchFamily="34" charset="0"/>
                <a:cs typeface="Calibri" panose="020F0502020204030204" pitchFamily="34" charset="0"/>
              </a:rPr>
              <a:t>non è necessaria la certificazione medica per il rientro.</a:t>
            </a:r>
          </a:p>
          <a:p>
            <a:pPr marL="457200" lvl="1" indent="0" algn="just">
              <a:buNone/>
            </a:pP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 algn="just">
              <a:buNone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Per la presenza in classe:</a:t>
            </a:r>
          </a:p>
          <a:p>
            <a:pPr lvl="1" algn="just">
              <a:buFont typeface="Wingdings" panose="05000000000000000000" pitchFamily="2" charset="2"/>
              <a:buChar char="ð"/>
            </a:pP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Verifica con app mobile</a:t>
            </a:r>
            <a:r>
              <a:rPr lang="it-IT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it-IT" sz="2200" dirty="0">
                <a:latin typeface="Calibri" panose="020F0502020204030204" pitchFamily="34" charset="0"/>
                <a:cs typeface="Calibri" panose="020F0502020204030204" pitchFamily="34" charset="0"/>
              </a:rPr>
              <a:t> adeguata a tale finalità</a:t>
            </a:r>
          </a:p>
          <a:p>
            <a:pPr marL="457200" lvl="1" indent="0" algn="just">
              <a:buNone/>
            </a:pP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2380427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2060F858-D3A5-487C-8C09-3CF7E6CCA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274816"/>
              </p:ext>
            </p:extLst>
          </p:nvPr>
        </p:nvGraphicFramePr>
        <p:xfrm>
          <a:off x="0" y="695436"/>
          <a:ext cx="12192000" cy="641537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160783">
                  <a:extLst>
                    <a:ext uri="{9D8B030D-6E8A-4147-A177-3AD203B41FA5}">
                      <a16:colId xmlns:a16="http://schemas.microsoft.com/office/drawing/2014/main" val="6257722"/>
                    </a:ext>
                  </a:extLst>
                </a:gridCol>
                <a:gridCol w="6031217">
                  <a:extLst>
                    <a:ext uri="{9D8B030D-6E8A-4147-A177-3AD203B41FA5}">
                      <a16:colId xmlns:a16="http://schemas.microsoft.com/office/drawing/2014/main" val="989449467"/>
                    </a:ext>
                  </a:extLst>
                </a:gridCol>
              </a:tblGrid>
              <a:tr h="804388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Provvedimenti a seconda delle diverse situazioni previste da 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dirty="0"/>
                        <a:t>DECRETO-LEGGE 4 febbraio 2022 , n. 5 </a:t>
                      </a:r>
                      <a:r>
                        <a:rPr lang="it-IT" sz="2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it-IT" sz="18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263076"/>
                  </a:ext>
                </a:extLst>
              </a:tr>
              <a:tr h="8937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BAMBINI/E</a:t>
                      </a:r>
                      <a:endParaRPr lang="it-IT" sz="800" dirty="0">
                        <a:solidFill>
                          <a:schemeClr val="tx1"/>
                        </a:solidFill>
                      </a:endParaRPr>
                    </a:p>
                    <a:p>
                      <a:pPr marL="0" algn="ctr" defTabSz="914400" rtl="0" eaLnBrk="1" latinLnBrk="0" hangingPunct="1"/>
                      <a:r>
                        <a:rPr lang="it-IT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presenti nella sezione/gruppo 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18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fino a quattro casi positivi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tx1"/>
                          </a:solidFill>
                        </a:rPr>
                        <a:t>BAMBINI/E</a:t>
                      </a:r>
                      <a:endParaRPr lang="it-IT"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it-IT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presenti nella sezione/gruppo </a:t>
                      </a:r>
                    </a:p>
                    <a:p>
                      <a:pPr algn="ctr"/>
                      <a:r>
                        <a:rPr lang="it-IT" sz="18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dal quinto caso positivo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016818"/>
                  </a:ext>
                </a:extLst>
              </a:tr>
              <a:tr h="2770669">
                <a:tc>
                  <a:txBody>
                    <a:bodyPr/>
                    <a:lstStyle/>
                    <a:p>
                      <a:pPr algn="ctr"/>
                      <a:endParaRPr lang="it-IT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it-IT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attività didattica in presenza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it-IT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ð"/>
                      </a:pPr>
                      <a:r>
                        <a:rPr lang="it-IT" sz="18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asintomatici</a:t>
                      </a:r>
                      <a:r>
                        <a:rPr lang="it-IT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nessuna azione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ð"/>
                      </a:pPr>
                      <a:r>
                        <a:rPr lang="it-IT" sz="1800" b="1" u="sng" dirty="0"/>
                        <a:t>se sintomatici</a:t>
                      </a:r>
                      <a:r>
                        <a:rPr lang="it-IT" sz="1800" b="0" dirty="0"/>
                        <a:t>: alla comparsa dei primi sintomi obbligo di effettuare test antigenico rapido o molecolare anche in centri privati o un test antigenico </a:t>
                      </a:r>
                      <a:r>
                        <a:rPr lang="it-IT" sz="1800" b="1" dirty="0"/>
                        <a:t>autosomministrato</a:t>
                      </a:r>
                      <a:r>
                        <a:rPr lang="it-IT" sz="1800" b="0" dirty="0"/>
                        <a:t> da attestare con autocertificazione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ð"/>
                      </a:pPr>
                      <a:r>
                        <a:rPr lang="it-IT" sz="1800" b="1" u="sng" dirty="0"/>
                        <a:t>utilizzo di FFP2 </a:t>
                      </a:r>
                      <a:r>
                        <a:rPr lang="it-IT" sz="1800" b="0" dirty="0"/>
                        <a:t>da parte di docenti ed educatori per 10 giorni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it-IT" sz="1800" b="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it-IT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attività didattica sospesa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 5 giorni (quarantena precauzionale)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it-IT" sz="1800" b="0" u="sng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335744"/>
                  </a:ext>
                </a:extLst>
              </a:tr>
              <a:tr h="1569054"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rgbClr val="FF0000"/>
                          </a:solidFill>
                        </a:rPr>
                        <a:t>RIAMMISSIONE IN SEZIONE</a:t>
                      </a:r>
                    </a:p>
                    <a:p>
                      <a:pPr algn="ctr"/>
                      <a:r>
                        <a:rPr lang="it-IT" sz="1800" b="0" dirty="0"/>
                        <a:t>Riammissione mediante esibizione dell’esito negativo del test antigenico o molecolare effettuato anche presso centri privati abilitati</a:t>
                      </a:r>
                      <a:r>
                        <a:rPr lang="it-IT" sz="2000" b="0" dirty="0"/>
                        <a:t>.</a:t>
                      </a:r>
                      <a:r>
                        <a:rPr lang="it-IT" dirty="0"/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it-IT" sz="1800" b="1" dirty="0"/>
                        <a:t>Senza certificazione medica</a:t>
                      </a:r>
                      <a:r>
                        <a:rPr lang="it-IT" sz="1800" b="0" dirty="0"/>
                        <a:t>.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441261"/>
                  </a:ext>
                </a:extLst>
              </a:tr>
            </a:tbl>
          </a:graphicData>
        </a:graphic>
      </p:graphicFrame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BBB97A0C-B9FA-44F2-A1EB-2561B96ED1BD}"/>
              </a:ext>
            </a:extLst>
          </p:cNvPr>
          <p:cNvSpPr/>
          <p:nvPr/>
        </p:nvSpPr>
        <p:spPr>
          <a:xfrm rot="5400000">
            <a:off x="2775030" y="2578650"/>
            <a:ext cx="333420" cy="1845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3944FE1-37B9-48F7-AA27-73196D6D5212}"/>
              </a:ext>
            </a:extLst>
          </p:cNvPr>
          <p:cNvSpPr txBox="1"/>
          <p:nvPr/>
        </p:nvSpPr>
        <p:spPr>
          <a:xfrm>
            <a:off x="0" y="26092"/>
            <a:ext cx="121920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latin typeface="+mj-lt"/>
              </a:rPr>
              <a:t>0/6    caso BAMBINI/E+ 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18C89BB2-7773-4C47-BC6A-6A29A9A47338}"/>
              </a:ext>
            </a:extLst>
          </p:cNvPr>
          <p:cNvSpPr/>
          <p:nvPr/>
        </p:nvSpPr>
        <p:spPr>
          <a:xfrm rot="5400000">
            <a:off x="9083549" y="2578649"/>
            <a:ext cx="333420" cy="1845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864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2060F858-D3A5-487C-8C09-3CF7E6CCA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5134781"/>
              </p:ext>
            </p:extLst>
          </p:nvPr>
        </p:nvGraphicFramePr>
        <p:xfrm>
          <a:off x="0" y="614483"/>
          <a:ext cx="12192003" cy="656020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895106">
                  <a:extLst>
                    <a:ext uri="{9D8B030D-6E8A-4147-A177-3AD203B41FA5}">
                      <a16:colId xmlns:a16="http://schemas.microsoft.com/office/drawing/2014/main" val="6257722"/>
                    </a:ext>
                  </a:extLst>
                </a:gridCol>
                <a:gridCol w="4037611">
                  <a:extLst>
                    <a:ext uri="{9D8B030D-6E8A-4147-A177-3AD203B41FA5}">
                      <a16:colId xmlns:a16="http://schemas.microsoft.com/office/drawing/2014/main" val="989449467"/>
                    </a:ext>
                  </a:extLst>
                </a:gridCol>
                <a:gridCol w="4259286">
                  <a:extLst>
                    <a:ext uri="{9D8B030D-6E8A-4147-A177-3AD203B41FA5}">
                      <a16:colId xmlns:a16="http://schemas.microsoft.com/office/drawing/2014/main" val="547579486"/>
                    </a:ext>
                  </a:extLst>
                </a:gridCol>
              </a:tblGrid>
              <a:tr h="818978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2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Provvedimenti a seconda delle diverse situazioni previste da 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2400" dirty="0"/>
                        <a:t>DECRETO-LEGGE 4 febbraio 2022 , n. 5 </a:t>
                      </a:r>
                      <a:r>
                        <a:rPr lang="it-IT" sz="2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it-IT" sz="18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263076"/>
                  </a:ext>
                </a:extLst>
              </a:tr>
              <a:tr h="9099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Alunni/e</a:t>
                      </a:r>
                      <a:endParaRPr lang="it-IT"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presenti nella classe fino a 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18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quattro casi positivi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Alunni/e</a:t>
                      </a:r>
                      <a:endParaRPr lang="it-IT"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presenti nella classe fino a </a:t>
                      </a:r>
                    </a:p>
                    <a:p>
                      <a:pPr algn="ctr"/>
                      <a:r>
                        <a:rPr lang="it-IT" sz="1800" b="1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dal quinto caso positivo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38016818"/>
                  </a:ext>
                </a:extLst>
              </a:tr>
              <a:tr h="330624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cap="all" baseline="0" dirty="0"/>
                        <a:t>Didattica in presenza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u="sng" dirty="0"/>
                        <a:t>AUTOSORVEGLIANZA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it-IT" sz="1800" b="1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0" dirty="0"/>
                        <a:t>e mascherine FFP2 fino al 10° giorno successivo alla data dell’ultimo contatto con l’ultimo soggetto confermato positivo.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it-IT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ð"/>
                      </a:pPr>
                      <a:r>
                        <a:rPr lang="it-IT" sz="18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 asintomatici </a:t>
                      </a:r>
                      <a:r>
                        <a:rPr lang="it-IT" sz="16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nessuna azione, </a:t>
                      </a: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ð"/>
                      </a:pPr>
                      <a:r>
                        <a:rPr lang="it-IT" sz="1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it-IT" sz="1800" b="1" u="sng" dirty="0">
                          <a:effectLst/>
                        </a:rPr>
                        <a:t>n caso di sintomi </a:t>
                      </a:r>
                      <a:r>
                        <a:rPr lang="it-IT" sz="1600" dirty="0"/>
                        <a:t>occorre effettuare un test molecolare o antigenico, </a:t>
                      </a:r>
                      <a:r>
                        <a:rPr lang="it-IT" sz="1600" b="1" dirty="0"/>
                        <a:t>anche autosomministrato da attestare con autocertificazione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800" b="1" dirty="0"/>
                        <a:t>PER I VACCINATI , etc.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800" b="1" dirty="0"/>
                        <a:t>DIDATTICA IN PRESENZA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800" b="1" u="sng" dirty="0"/>
                        <a:t>AUTOSORVEGLIANZA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it-IT" sz="18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800" b="0" dirty="0"/>
                        <a:t>e mascherine FFP2 fino al 10° giorno successivo alla data dell’ultimo contatto con l’ultimo soggetto confermato positivo.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it-IT" sz="1400" b="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800" dirty="0">
                          <a:solidFill>
                            <a:schemeClr val="tx1"/>
                          </a:solidFill>
                        </a:rPr>
                        <a:t>Verifica quotidiana tramite l’app «Verifica </a:t>
                      </a:r>
                      <a:r>
                        <a:rPr lang="it-IT" sz="1800" dirty="0"/>
                        <a:t>C-19» per i 5 giorni successivi alla conoscenza dell’ultimo caso.</a:t>
                      </a:r>
                      <a:endParaRPr lang="it-IT" sz="1800" b="1" u="sng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 I NON VACCINATI, etc.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i="0" cap="all" baseline="0" dirty="0">
                          <a:solidFill>
                            <a:schemeClr val="tx1"/>
                          </a:solidFill>
                        </a:rPr>
                        <a:t>Didattica digitale integrata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u="sng" cap="all" baseline="0" dirty="0"/>
                        <a:t>QUARANTENA PRECAUZIONALE</a:t>
                      </a:r>
                      <a:endParaRPr lang="it-IT" sz="1800" b="1" cap="all" baseline="0" dirty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1" u="sng" dirty="0"/>
                        <a:t>per 5 giorni</a:t>
                      </a:r>
                      <a:r>
                        <a:rPr lang="it-IT" sz="1800" b="0" dirty="0"/>
                        <a:t>.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it-IT" sz="1800" b="0" dirty="0"/>
                        <a:t>Per i 5 giorni successivi al rientro, obbligo di indossare mascherine FFP2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it-IT" sz="18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1335744"/>
                  </a:ext>
                </a:extLst>
              </a:tr>
              <a:tr h="1317648"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rgbClr val="FF0000"/>
                          </a:solidFill>
                        </a:rPr>
                        <a:t>RIAMMISSIONE IN CLASSE</a:t>
                      </a:r>
                    </a:p>
                    <a:p>
                      <a:pPr algn="ctr"/>
                      <a:r>
                        <a:rPr lang="it-IT" sz="1800" b="0" dirty="0"/>
                        <a:t>Riammissione mediante esibizione dell’esito negativo del test antigenico o molecolare effettuato anche presso centri privati abilitati</a:t>
                      </a:r>
                      <a:r>
                        <a:rPr lang="it-IT" sz="2000" b="0" dirty="0"/>
                        <a:t>.</a:t>
                      </a:r>
                      <a:r>
                        <a:rPr lang="it-IT" dirty="0"/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it-IT" sz="1800" b="1" dirty="0"/>
                        <a:t>Senza certificazione medica</a:t>
                      </a:r>
                      <a:r>
                        <a:rPr lang="it-IT" sz="1800" b="0" dirty="0"/>
                        <a:t>.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it-IT" sz="1800" b="1" u="none" dirty="0">
                          <a:solidFill>
                            <a:srgbClr val="FF0000"/>
                          </a:solidFill>
                        </a:rPr>
                        <a:t>Riammissione in classe </a:t>
                      </a:r>
                    </a:p>
                    <a:p>
                      <a:pPr algn="ctr"/>
                      <a:r>
                        <a:rPr lang="it-IT" sz="1800" b="1" u="none" dirty="0"/>
                        <a:t>Riammissione </a:t>
                      </a:r>
                      <a:r>
                        <a:rPr lang="it-IT" sz="1800" b="0" u="none" dirty="0"/>
                        <a:t>mediante esibizione dell’esito negativo del test antigenico o molecolare </a:t>
                      </a:r>
                      <a:endParaRPr lang="it-IT" sz="1800" b="1" u="sng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7066168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B3944FE1-37B9-48F7-AA27-73196D6D5212}"/>
              </a:ext>
            </a:extLst>
          </p:cNvPr>
          <p:cNvSpPr txBox="1"/>
          <p:nvPr/>
        </p:nvSpPr>
        <p:spPr>
          <a:xfrm>
            <a:off x="0" y="0"/>
            <a:ext cx="1219199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  <a:latin typeface="+mj-lt"/>
              </a:rPr>
              <a:t>PRIMARIA  caso ALUNNI/E+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0689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1361</Words>
  <Application>Microsoft Office PowerPoint</Application>
  <PresentationFormat>Widescreen</PresentationFormat>
  <Paragraphs>155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CIDFont+F4</vt:lpstr>
      <vt:lpstr>CIDFont+F5</vt:lpstr>
      <vt:lpstr>Wingdings</vt:lpstr>
      <vt:lpstr>Tema di Office</vt:lpstr>
      <vt:lpstr>DECRETO-LEGGE n. 5  del 4 febbraio 2022 </vt:lpstr>
      <vt:lpstr>Novità</vt:lpstr>
      <vt:lpstr>Presentazione standard di PowerPoint</vt:lpstr>
      <vt:lpstr>Autosorveglianza Vademecum ministeriale del 05.02.22</vt:lpstr>
      <vt:lpstr>Quarantena precauzionale passa da 10 a 5 gg vademecum ministeriale del 05.02.2022</vt:lpstr>
      <vt:lpstr>Misure per la presenza/Riammissione in classe dei soggetti in regime di quarantena precauzionale  </vt:lpstr>
      <vt:lpstr>Misure per la presenza/Riammissione in classe  dei soggetti risultati positivi al COVID-19 </vt:lpstr>
      <vt:lpstr>Presentazione standard di PowerPoint</vt:lpstr>
      <vt:lpstr>Presentazione standard di PowerPoint</vt:lpstr>
      <vt:lpstr>Presentazione standard di PowerPoint</vt:lpstr>
      <vt:lpstr>Misure per alunni con disabilità e bisogni educativi speciali nelle classi in dad/ddi circ. congiunta M.I. – M. S. n.71 del 21 gennaio 2022</vt:lpstr>
      <vt:lpstr>Conteggio casi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CONTESTABILE ORNELLA</dc:creator>
  <cp:lastModifiedBy>LIBERATORE GABRIELLA</cp:lastModifiedBy>
  <cp:revision>73</cp:revision>
  <cp:lastPrinted>2022-02-09T10:02:17Z</cp:lastPrinted>
  <dcterms:created xsi:type="dcterms:W3CDTF">2022-02-04T11:20:53Z</dcterms:created>
  <dcterms:modified xsi:type="dcterms:W3CDTF">2022-02-09T13:28:38Z</dcterms:modified>
</cp:coreProperties>
</file>